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Lst>
  <p:sldSz cx="12801600" cy="9601200" type="A3"/>
  <p:notesSz cx="6858000" cy="9144000"/>
  <p:defaultTextStyle>
    <a:defPPr>
      <a:defRPr lang="pt-BR"/>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5" d="100"/>
          <a:sy n="75" d="100"/>
        </p:scale>
        <p:origin x="-1098" y="-10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pt-BR" smtClean="0"/>
              <a:t>Clique para editar o título mestre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46396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20654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425983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B9774B4-F5EF-4321-9DF8-954637198FE0}"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390890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pt-BR" smtClean="0"/>
              <a:t>Clique para editar o título mestre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B9774B4-F5EF-4321-9DF8-954637198FE0}"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361461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B9774B4-F5EF-4321-9DF8-954637198FE0}" type="datetimeFigureOut">
              <a:rPr lang="pt-BR" smtClean="0"/>
              <a:t>04/07/2023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266907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pt-BR" smtClean="0"/>
              <a:t>Clique para editar o texto mestre</a:t>
            </a:r>
          </a:p>
        </p:txBody>
      </p:sp>
      <p:sp>
        <p:nvSpPr>
          <p:cNvPr id="4" name="Content Placeholder 3"/>
          <p:cNvSpPr>
            <a:spLocks noGrp="1"/>
          </p:cNvSpPr>
          <p:nvPr>
            <p:ph sz="half" idx="2"/>
          </p:nvPr>
        </p:nvSpPr>
        <p:spPr>
          <a:xfrm>
            <a:off x="881779" y="3507105"/>
            <a:ext cx="5415676" cy="515842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pt-BR" smtClean="0"/>
              <a:t>Clique para editar o texto mestre</a:t>
            </a:r>
          </a:p>
        </p:txBody>
      </p:sp>
      <p:sp>
        <p:nvSpPr>
          <p:cNvPr id="6" name="Content Placeholder 5"/>
          <p:cNvSpPr>
            <a:spLocks noGrp="1"/>
          </p:cNvSpPr>
          <p:nvPr>
            <p:ph sz="quarter" idx="4"/>
          </p:nvPr>
        </p:nvSpPr>
        <p:spPr>
          <a:xfrm>
            <a:off x="6480811" y="3507105"/>
            <a:ext cx="5442347" cy="515842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1B9774B4-F5EF-4321-9DF8-954637198FE0}" type="datetimeFigureOut">
              <a:rPr lang="pt-BR" smtClean="0"/>
              <a:t>04/07/2023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185506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1B9774B4-F5EF-4321-9DF8-954637198FE0}" type="datetimeFigureOut">
              <a:rPr lang="pt-BR" smtClean="0"/>
              <a:t>04/07/2023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417986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774B4-F5EF-4321-9DF8-954637198FE0}" type="datetimeFigureOut">
              <a:rPr lang="pt-BR" smtClean="0"/>
              <a:t>04/07/2023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113386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pt-BR" smtClean="0"/>
              <a:t>Clique para editar o título mestre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B9774B4-F5EF-4321-9DF8-954637198FE0}" type="datetimeFigureOut">
              <a:rPr lang="pt-BR" smtClean="0"/>
              <a:t>04/07/2023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1260284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B9774B4-F5EF-4321-9DF8-954637198FE0}" type="datetimeFigureOut">
              <a:rPr lang="pt-BR" smtClean="0"/>
              <a:t>04/07/2023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CBA9FFC-810B-4406-838D-DCDB7431932E}" type="slidenum">
              <a:rPr lang="pt-BR" smtClean="0"/>
              <a:t>‹nº›</a:t>
            </a:fld>
            <a:endParaRPr lang="pt-BR"/>
          </a:p>
        </p:txBody>
      </p:sp>
    </p:spTree>
    <p:extLst>
      <p:ext uri="{BB962C8B-B14F-4D97-AF65-F5344CB8AC3E}">
        <p14:creationId xmlns:p14="http://schemas.microsoft.com/office/powerpoint/2010/main" val="63976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B9774B4-F5EF-4321-9DF8-954637198FE0}" type="datetimeFigureOut">
              <a:rPr lang="pt-BR" smtClean="0"/>
              <a:t>04/07/2023</a:t>
            </a:fld>
            <a:endParaRPr lang="pt-B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9CBA9FFC-810B-4406-838D-DCDB7431932E}" type="slidenum">
              <a:rPr lang="pt-BR" smtClean="0"/>
              <a:t>‹nº›</a:t>
            </a:fld>
            <a:endParaRPr lang="pt-BR"/>
          </a:p>
        </p:txBody>
      </p:sp>
    </p:spTree>
    <p:extLst>
      <p:ext uri="{BB962C8B-B14F-4D97-AF65-F5344CB8AC3E}">
        <p14:creationId xmlns:p14="http://schemas.microsoft.com/office/powerpoint/2010/main" val="1727045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567160" y="3764425"/>
            <a:ext cx="7614314" cy="1020921"/>
          </a:xfrm>
          <a:prstGeom prst="rect">
            <a:avLst/>
          </a:prstGeom>
          <a:noFill/>
        </p:spPr>
        <p:txBody>
          <a:bodyPr wrap="square" rtlCol="0">
            <a:spAutoFit/>
          </a:bodyPr>
          <a:lstStyle/>
          <a:p>
            <a:r>
              <a:rPr lang="pt-BR" b="1" dirty="0" smtClean="0">
                <a:solidFill>
                  <a:schemeClr val="bg1"/>
                </a:solidFill>
                <a:latin typeface="Arial Narrow" panose="020B0606020202030204" pitchFamily="34" charset="0"/>
              </a:rPr>
              <a:t>Estudo de Impacto de Vizinhança</a:t>
            </a:r>
          </a:p>
          <a:p>
            <a:r>
              <a:rPr lang="pt-BR" dirty="0" smtClean="0">
                <a:solidFill>
                  <a:schemeClr val="bg1"/>
                </a:solidFill>
                <a:latin typeface="Arial Narrow" panose="020B0606020202030204" pitchFamily="34" charset="0"/>
              </a:rPr>
              <a:t>Manual de Elaboração das Placas </a:t>
            </a:r>
          </a:p>
          <a:p>
            <a:r>
              <a:rPr lang="pt-BR" sz="1800" dirty="0" smtClean="0">
                <a:solidFill>
                  <a:schemeClr val="bg1"/>
                </a:solidFill>
                <a:latin typeface="Arial Narrow" panose="020B0606020202030204" pitchFamily="34" charset="0"/>
              </a:rPr>
              <a:t>Maio de 2017</a:t>
            </a:r>
            <a:endParaRPr lang="pt-BR" sz="1800" dirty="0">
              <a:solidFill>
                <a:schemeClr val="bg1"/>
              </a:solidFill>
              <a:latin typeface="Arial Narrow" panose="020B0606020202030204" pitchFamily="34" charset="0"/>
            </a:endParaRPr>
          </a:p>
        </p:txBody>
      </p:sp>
      <p:pic>
        <p:nvPicPr>
          <p:cNvPr id="6" name="Imagem 5"/>
          <p:cNvPicPr>
            <a:picLocks noChangeAspect="1"/>
          </p:cNvPicPr>
          <p:nvPr/>
        </p:nvPicPr>
        <p:blipFill rotWithShape="1">
          <a:blip r:embed="rId2"/>
          <a:srcRect l="235" t="1418" r="525" b="1668"/>
          <a:stretch/>
        </p:blipFill>
        <p:spPr>
          <a:xfrm>
            <a:off x="4433104" y="7705139"/>
            <a:ext cx="8368496" cy="1569602"/>
          </a:xfrm>
          <a:prstGeom prst="rect">
            <a:avLst/>
          </a:prstGeom>
        </p:spPr>
      </p:pic>
    </p:spTree>
    <p:extLst>
      <p:ext uri="{BB962C8B-B14F-4D97-AF65-F5344CB8AC3E}">
        <p14:creationId xmlns:p14="http://schemas.microsoft.com/office/powerpoint/2010/main" val="4237464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2248847"/>
            <a:ext cx="8368496" cy="2923877"/>
          </a:xfrm>
          <a:prstGeom prst="rect">
            <a:avLst/>
          </a:prstGeom>
          <a:noFill/>
        </p:spPr>
        <p:txBody>
          <a:bodyPr wrap="square" rtlCol="0">
            <a:spAutoFit/>
          </a:bodyPr>
          <a:lstStyle/>
          <a:p>
            <a:r>
              <a:rPr lang="pt-BR" sz="2000" b="1" dirty="0" smtClean="0">
                <a:solidFill>
                  <a:schemeClr val="bg1"/>
                </a:solidFill>
                <a:latin typeface="Arial Narrow" panose="020B0606020202030204" pitchFamily="34" charset="0"/>
              </a:rPr>
              <a:t>Manual de Elaboração das Placas</a:t>
            </a:r>
          </a:p>
          <a:p>
            <a:r>
              <a:rPr lang="pt-BR" sz="2000" b="1" dirty="0" smtClean="0">
                <a:solidFill>
                  <a:schemeClr val="bg1"/>
                </a:solidFill>
                <a:latin typeface="Arial Narrow" panose="020B0606020202030204" pitchFamily="34" charset="0"/>
              </a:rPr>
              <a:t>OBRAS EIV</a:t>
            </a:r>
          </a:p>
          <a:p>
            <a:endParaRPr lang="pt-BR" sz="2000" b="1" dirty="0" smtClean="0">
              <a:solidFill>
                <a:schemeClr val="bg1"/>
              </a:solidFill>
              <a:latin typeface="Arial Narrow" panose="020B0606020202030204" pitchFamily="34" charset="0"/>
            </a:endParaRPr>
          </a:p>
          <a:p>
            <a:endParaRPr lang="pt-BR" sz="2000" b="1" dirty="0">
              <a:solidFill>
                <a:schemeClr val="bg1"/>
              </a:solidFill>
              <a:latin typeface="Arial Narrow" panose="020B0606020202030204" pitchFamily="34" charset="0"/>
            </a:endParaRPr>
          </a:p>
          <a:p>
            <a:endParaRPr lang="pt-BR" sz="2000" b="1" dirty="0">
              <a:solidFill>
                <a:schemeClr val="bg1"/>
              </a:solidFill>
              <a:latin typeface="Arial Narrow" panose="020B0606020202030204" pitchFamily="34" charset="0"/>
            </a:endParaRPr>
          </a:p>
          <a:p>
            <a:r>
              <a:rPr lang="pt-BR" sz="1600" dirty="0" smtClean="0">
                <a:solidFill>
                  <a:schemeClr val="bg1"/>
                </a:solidFill>
                <a:latin typeface="Arial Narrow" panose="020B0606020202030204" pitchFamily="34" charset="0"/>
              </a:rPr>
              <a:t>1.1	Introdução 						3</a:t>
            </a:r>
          </a:p>
          <a:p>
            <a:r>
              <a:rPr lang="pt-BR" sz="1600" dirty="0" smtClean="0">
                <a:solidFill>
                  <a:schemeClr val="bg1"/>
                </a:solidFill>
                <a:latin typeface="Arial Narrow" panose="020B0606020202030204" pitchFamily="34" charset="0"/>
              </a:rPr>
              <a:t>1.2	Confecção das placas					4</a:t>
            </a:r>
          </a:p>
          <a:p>
            <a:r>
              <a:rPr lang="pt-BR" sz="1600" dirty="0" smtClean="0">
                <a:solidFill>
                  <a:schemeClr val="bg1"/>
                </a:solidFill>
                <a:latin typeface="Arial Narrow" panose="020B0606020202030204" pitchFamily="34" charset="0"/>
              </a:rPr>
              <a:t>1.3	Padrão Geral das placas de obras				5</a:t>
            </a:r>
          </a:p>
          <a:p>
            <a:r>
              <a:rPr lang="pt-BR" sz="1600" dirty="0" smtClean="0">
                <a:solidFill>
                  <a:schemeClr val="bg1"/>
                </a:solidFill>
                <a:latin typeface="Arial Narrow" panose="020B0606020202030204" pitchFamily="34" charset="0"/>
              </a:rPr>
              <a:t>1.4	Padrão Geral das placas de medidas compensatórias			6</a:t>
            </a:r>
          </a:p>
          <a:p>
            <a:r>
              <a:rPr lang="pt-BR" sz="2000" b="1" dirty="0" smtClean="0">
                <a:solidFill>
                  <a:schemeClr val="bg1"/>
                </a:solidFill>
                <a:latin typeface="Arial Narrow" panose="020B0606020202030204" pitchFamily="34" charset="0"/>
              </a:rPr>
              <a:t>	</a:t>
            </a:r>
            <a:endParaRPr lang="pt-BR" sz="1800" dirty="0">
              <a:solidFill>
                <a:schemeClr val="bg1"/>
              </a:solidFill>
              <a:latin typeface="Arial Narrow" panose="020B0606020202030204" pitchFamily="34" charset="0"/>
            </a:endParaRPr>
          </a:p>
        </p:txBody>
      </p:sp>
      <p:pic>
        <p:nvPicPr>
          <p:cNvPr id="7" name="Imagem 6"/>
          <p:cNvPicPr>
            <a:picLocks noChangeAspect="1"/>
          </p:cNvPicPr>
          <p:nvPr/>
        </p:nvPicPr>
        <p:blipFill rotWithShape="1">
          <a:blip r:embed="rId2"/>
          <a:srcRect l="235" t="1418" r="525" b="1668"/>
          <a:stretch/>
        </p:blipFill>
        <p:spPr>
          <a:xfrm>
            <a:off x="4433104" y="7705139"/>
            <a:ext cx="8368496" cy="1569602"/>
          </a:xfrm>
          <a:prstGeom prst="rect">
            <a:avLst/>
          </a:prstGeom>
        </p:spPr>
      </p:pic>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629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93901"/>
            <a:ext cx="6400801" cy="461665"/>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Introdução</a:t>
            </a:r>
          </a:p>
        </p:txBody>
      </p:sp>
      <p:pic>
        <p:nvPicPr>
          <p:cNvPr id="7" name="Imagem 6"/>
          <p:cNvPicPr>
            <a:picLocks noChangeAspect="1"/>
          </p:cNvPicPr>
          <p:nvPr/>
        </p:nvPicPr>
        <p:blipFill rotWithShape="1">
          <a:blip r:embed="rId2"/>
          <a:srcRect l="235" t="1418" r="525" b="1668"/>
          <a:stretch/>
        </p:blipFill>
        <p:spPr>
          <a:xfrm>
            <a:off x="4433104" y="7705139"/>
            <a:ext cx="8368496" cy="1569602"/>
          </a:xfrm>
          <a:prstGeom prst="rect">
            <a:avLst/>
          </a:prstGeom>
        </p:spPr>
      </p:pic>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1.1</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3</a:t>
            </a:r>
            <a:endParaRPr lang="pt-BR" sz="1800" dirty="0">
              <a:solidFill>
                <a:schemeClr val="bg1"/>
              </a:solidFill>
              <a:latin typeface="Arial Narrow" panose="020B0606020202030204" pitchFamily="34" charset="0"/>
            </a:endParaRPr>
          </a:p>
        </p:txBody>
      </p:sp>
      <p:sp>
        <p:nvSpPr>
          <p:cNvPr id="10" name="CaixaDeTexto 9"/>
          <p:cNvSpPr txBox="1"/>
          <p:nvPr/>
        </p:nvSpPr>
        <p:spPr>
          <a:xfrm>
            <a:off x="4433104" y="1787153"/>
            <a:ext cx="8067554" cy="2677656"/>
          </a:xfrm>
          <a:prstGeom prst="rect">
            <a:avLst/>
          </a:prstGeom>
          <a:noFill/>
        </p:spPr>
        <p:txBody>
          <a:bodyPr wrap="square" rtlCol="0">
            <a:spAutoFit/>
          </a:bodyPr>
          <a:lstStyle/>
          <a:p>
            <a:pPr algn="just">
              <a:lnSpc>
                <a:spcPct val="150000"/>
              </a:lnSpc>
            </a:pPr>
            <a:r>
              <a:rPr lang="pt-BR" sz="1600" dirty="0" smtClean="0">
                <a:solidFill>
                  <a:schemeClr val="bg1"/>
                </a:solidFill>
                <a:latin typeface="Arial Narrow" panose="020B0606020202030204" pitchFamily="34" charset="0"/>
              </a:rPr>
              <a:t>Este manual tem por objetivo orientar a padronização de placas e adesivos indicativos das obras aprovadas pelo Estudo de Impacto de Vizinhança e das obras definidas como Medidas Compensatórias. </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A responsabilidade pela execução e pela manutenção das placas é exclusiva do empreendedor.</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Lei Municipal nº 12.447/2016</a:t>
            </a:r>
          </a:p>
          <a:p>
            <a:pPr algn="just">
              <a:lnSpc>
                <a:spcPct val="150000"/>
              </a:lnSpc>
            </a:pPr>
            <a:r>
              <a:rPr lang="pt-BR" sz="1600" dirty="0" smtClean="0">
                <a:solidFill>
                  <a:schemeClr val="bg1"/>
                </a:solidFill>
                <a:latin typeface="Arial Narrow" panose="020B0606020202030204" pitchFamily="34" charset="0"/>
              </a:rPr>
              <a:t>Decreto Municipal nº 12.951/2017</a:t>
            </a:r>
            <a:endParaRPr lang="pt-BR" sz="1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883718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81666"/>
            <a:ext cx="6400801" cy="461665"/>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Confecção das placas</a:t>
            </a:r>
          </a:p>
        </p:txBody>
      </p:sp>
      <p:pic>
        <p:nvPicPr>
          <p:cNvPr id="7" name="Imagem 6"/>
          <p:cNvPicPr>
            <a:picLocks noChangeAspect="1"/>
          </p:cNvPicPr>
          <p:nvPr/>
        </p:nvPicPr>
        <p:blipFill rotWithShape="1">
          <a:blip r:embed="rId2"/>
          <a:srcRect l="235" t="1418" r="525" b="1668"/>
          <a:stretch/>
        </p:blipFill>
        <p:spPr>
          <a:xfrm>
            <a:off x="4433104" y="7705139"/>
            <a:ext cx="8368496" cy="1569602"/>
          </a:xfrm>
          <a:prstGeom prst="rect">
            <a:avLst/>
          </a:prstGeom>
        </p:spPr>
      </p:pic>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1.2</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4</a:t>
            </a:r>
            <a:endParaRPr lang="pt-BR" sz="1800" dirty="0">
              <a:solidFill>
                <a:schemeClr val="bg1"/>
              </a:solidFill>
              <a:latin typeface="Arial Narrow" panose="020B0606020202030204" pitchFamily="34" charset="0"/>
            </a:endParaRPr>
          </a:p>
        </p:txBody>
      </p:sp>
      <p:sp>
        <p:nvSpPr>
          <p:cNvPr id="2" name="CaixaDeTexto 1"/>
          <p:cNvSpPr txBox="1"/>
          <p:nvPr/>
        </p:nvSpPr>
        <p:spPr>
          <a:xfrm>
            <a:off x="4433104" y="1759352"/>
            <a:ext cx="8067554" cy="5262979"/>
          </a:xfrm>
          <a:prstGeom prst="rect">
            <a:avLst/>
          </a:prstGeom>
          <a:noFill/>
        </p:spPr>
        <p:txBody>
          <a:bodyPr wrap="square" rtlCol="0">
            <a:spAutoFit/>
          </a:bodyPr>
          <a:lstStyle/>
          <a:p>
            <a:pPr algn="just">
              <a:lnSpc>
                <a:spcPct val="150000"/>
              </a:lnSpc>
            </a:pPr>
            <a:r>
              <a:rPr lang="pt-BR" sz="1600" dirty="0" smtClean="0">
                <a:solidFill>
                  <a:schemeClr val="bg1"/>
                </a:solidFill>
                <a:latin typeface="Arial Narrow" panose="020B0606020202030204" pitchFamily="34" charset="0"/>
              </a:rPr>
              <a:t>As placas deverão ser confeccionadas de acordo com cores, medidas, proporções e demais orientações contidas no presente manual. Elas deverão ser confeccionadas em chapas planas, metálicas, galvanizadas ou de madeira compensada impermeabilizada, em material resistente às intempéries. As informações deverão estar em material plástico (poliestireno), para fixação ou adesivação nas placas. </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Quando isso não for possível, as informações deverão ser pintadas a óleo ou esmalte. Deve-se dar  preferência ao material plástico, pela sua durabilidade e qualidade. As placas deverão ser afixadas em local visível, preferencialmente no acesso principal do empreendimento ou voltadas para a via que favoreça a melhor visualização. Recomenda-se que as placas sejam mantidas em bom estado de conservação, inclusive quanto à integridade do padrão das cores, durante todo o período de execução das obras. </a:t>
            </a:r>
          </a:p>
          <a:p>
            <a:pPr algn="just">
              <a:lnSpc>
                <a:spcPct val="150000"/>
              </a:lnSpc>
            </a:pPr>
            <a:endParaRPr lang="pt-BR" sz="1600" dirty="0">
              <a:solidFill>
                <a:schemeClr val="bg1"/>
              </a:solidFill>
              <a:latin typeface="Arial Narrow" panose="020B0606020202030204" pitchFamily="34" charset="0"/>
            </a:endParaRPr>
          </a:p>
          <a:p>
            <a:pPr algn="just">
              <a:lnSpc>
                <a:spcPct val="150000"/>
              </a:lnSpc>
            </a:pPr>
            <a:r>
              <a:rPr lang="pt-BR" sz="1600" dirty="0" smtClean="0">
                <a:solidFill>
                  <a:schemeClr val="bg1"/>
                </a:solidFill>
                <a:latin typeface="Arial Narrow" panose="020B0606020202030204" pitchFamily="34" charset="0"/>
              </a:rPr>
              <a:t>A medida mínima para execução da placa é de 2m x 1,25m.</a:t>
            </a:r>
          </a:p>
          <a:p>
            <a:pPr algn="just">
              <a:lnSpc>
                <a:spcPct val="150000"/>
              </a:lnSpc>
            </a:pPr>
            <a:endParaRPr lang="pt-BR" sz="1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418190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93901"/>
            <a:ext cx="6400801" cy="461665"/>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Padrão geral das placas de obras</a:t>
            </a:r>
          </a:p>
        </p:txBody>
      </p:sp>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1.3</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5</a:t>
            </a:r>
            <a:endParaRPr lang="pt-BR" sz="1800" dirty="0">
              <a:solidFill>
                <a:schemeClr val="bg1"/>
              </a:solidFill>
              <a:latin typeface="Arial Narrow" panose="020B0606020202030204" pitchFamily="34" charset="0"/>
            </a:endParaRPr>
          </a:p>
        </p:txBody>
      </p:sp>
      <p:grpSp>
        <p:nvGrpSpPr>
          <p:cNvPr id="28" name="Grupo 27"/>
          <p:cNvGrpSpPr/>
          <p:nvPr/>
        </p:nvGrpSpPr>
        <p:grpSpPr>
          <a:xfrm>
            <a:off x="4593261" y="2543296"/>
            <a:ext cx="6480000" cy="4056477"/>
            <a:chOff x="5059048" y="2963029"/>
            <a:chExt cx="6480000" cy="4056477"/>
          </a:xfrm>
        </p:grpSpPr>
        <p:sp>
          <p:nvSpPr>
            <p:cNvPr id="10" name="Retângulo 9"/>
            <p:cNvSpPr/>
            <p:nvPr/>
          </p:nvSpPr>
          <p:spPr>
            <a:xfrm>
              <a:off x="5059048" y="2963029"/>
              <a:ext cx="6480000" cy="405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5059048" y="6209506"/>
              <a:ext cx="6480000" cy="81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5059048" y="3765025"/>
              <a:ext cx="6480000" cy="1620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5059048" y="5393029"/>
              <a:ext cx="6480000" cy="81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CaixaDeTexto 21"/>
            <p:cNvSpPr txBox="1"/>
            <p:nvPr/>
          </p:nvSpPr>
          <p:spPr>
            <a:xfrm>
              <a:off x="5059048" y="3773029"/>
              <a:ext cx="6480000" cy="1661993"/>
            </a:xfrm>
            <a:prstGeom prst="rect">
              <a:avLst/>
            </a:prstGeom>
            <a:noFill/>
          </p:spPr>
          <p:txBody>
            <a:bodyPr wrap="square" rtlCol="0">
              <a:spAutoFit/>
            </a:bodyPr>
            <a:lstStyle/>
            <a:p>
              <a:pPr algn="ctr">
                <a:lnSpc>
                  <a:spcPct val="150000"/>
                </a:lnSpc>
              </a:pPr>
              <a:r>
                <a:rPr lang="pt-BR" sz="3600" b="1" dirty="0" smtClean="0">
                  <a:solidFill>
                    <a:schemeClr val="bg1"/>
                  </a:solidFill>
                  <a:latin typeface="Arial Narrow" panose="020B0606020202030204" pitchFamily="34" charset="0"/>
                </a:rPr>
                <a:t>EMPREENDIMENTO APROVADO</a:t>
              </a:r>
            </a:p>
            <a:p>
              <a:pPr algn="ctr">
                <a:lnSpc>
                  <a:spcPct val="150000"/>
                </a:lnSpc>
              </a:pPr>
              <a:r>
                <a:rPr lang="pt-BR" sz="1600" b="1" dirty="0" smtClean="0">
                  <a:solidFill>
                    <a:schemeClr val="bg1"/>
                  </a:solidFill>
                  <a:latin typeface="Arial Narrow" panose="020B0606020202030204" pitchFamily="34" charset="0"/>
                </a:rPr>
                <a:t>Lei Municipal nº 12.447/2016 </a:t>
              </a:r>
            </a:p>
            <a:p>
              <a:pPr algn="ctr">
                <a:lnSpc>
                  <a:spcPct val="150000"/>
                </a:lnSpc>
              </a:pPr>
              <a:r>
                <a:rPr lang="pt-BR" sz="1600" b="1" dirty="0" smtClean="0">
                  <a:solidFill>
                    <a:schemeClr val="bg1"/>
                  </a:solidFill>
                  <a:latin typeface="Arial Narrow" panose="020B0606020202030204" pitchFamily="34" charset="0"/>
                </a:rPr>
                <a:t>Estudo de Impacto de Vizinhança</a:t>
              </a:r>
              <a:endParaRPr lang="pt-BR" sz="1600" b="1" dirty="0">
                <a:solidFill>
                  <a:schemeClr val="bg1"/>
                </a:solidFill>
                <a:latin typeface="Arial Narrow" panose="020B0606020202030204" pitchFamily="34" charset="0"/>
              </a:endParaRPr>
            </a:p>
          </p:txBody>
        </p:sp>
        <p:pic>
          <p:nvPicPr>
            <p:cNvPr id="24" name="Imagem 23"/>
            <p:cNvPicPr>
              <a:picLocks noChangeAspect="1"/>
            </p:cNvPicPr>
            <p:nvPr/>
          </p:nvPicPr>
          <p:blipFill rotWithShape="1">
            <a:blip r:embed="rId2"/>
            <a:srcRect l="235" t="1418" r="525" b="1668"/>
            <a:stretch/>
          </p:blipFill>
          <p:spPr>
            <a:xfrm>
              <a:off x="7125302" y="2963029"/>
              <a:ext cx="4413746" cy="827846"/>
            </a:xfrm>
            <a:prstGeom prst="rect">
              <a:avLst/>
            </a:prstGeom>
          </p:spPr>
        </p:pic>
        <p:sp>
          <p:nvSpPr>
            <p:cNvPr id="25" name="CaixaDeTexto 24"/>
            <p:cNvSpPr txBox="1"/>
            <p:nvPr/>
          </p:nvSpPr>
          <p:spPr>
            <a:xfrm>
              <a:off x="5206229" y="5380444"/>
              <a:ext cx="3092819" cy="819455"/>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PROTOCOLO: XXXXXXX</a:t>
              </a:r>
            </a:p>
            <a:p>
              <a:pPr>
                <a:lnSpc>
                  <a:spcPct val="150000"/>
                </a:lnSpc>
              </a:pPr>
              <a:r>
                <a:rPr lang="pt-BR" sz="1050" dirty="0" smtClean="0">
                  <a:solidFill>
                    <a:schemeClr val="bg1"/>
                  </a:solidFill>
                  <a:latin typeface="Arial Narrow" panose="020B0606020202030204" pitchFamily="34" charset="0"/>
                </a:rPr>
                <a:t>PROCESSO EIV: XXXXXXXXXXXXX</a:t>
              </a:r>
            </a:p>
            <a:p>
              <a:pPr>
                <a:lnSpc>
                  <a:spcPct val="150000"/>
                </a:lnSpc>
              </a:pPr>
              <a:r>
                <a:rPr lang="pt-BR" sz="1050" dirty="0" smtClean="0">
                  <a:solidFill>
                    <a:schemeClr val="bg1"/>
                  </a:solidFill>
                  <a:latin typeface="Arial Narrow" panose="020B0606020202030204" pitchFamily="34" charset="0"/>
                </a:rPr>
                <a:t>REQUERENTE: XXXXXXXXXXXXXX</a:t>
              </a:r>
              <a:endParaRPr lang="pt-BR" sz="1050" dirty="0">
                <a:solidFill>
                  <a:schemeClr val="bg1"/>
                </a:solidFill>
                <a:latin typeface="Arial Narrow" panose="020B0606020202030204" pitchFamily="34" charset="0"/>
              </a:endParaRPr>
            </a:p>
          </p:txBody>
        </p:sp>
        <p:sp>
          <p:nvSpPr>
            <p:cNvPr id="26" name="CaixaDeTexto 25"/>
            <p:cNvSpPr txBox="1"/>
            <p:nvPr/>
          </p:nvSpPr>
          <p:spPr>
            <a:xfrm>
              <a:off x="8407048" y="5398290"/>
              <a:ext cx="3094493" cy="819455"/>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OBRA: XXXXXXXXXXXXX</a:t>
              </a:r>
            </a:p>
            <a:p>
              <a:pPr>
                <a:lnSpc>
                  <a:spcPct val="150000"/>
                </a:lnSpc>
              </a:pPr>
              <a:r>
                <a:rPr lang="pt-BR" sz="1050" dirty="0" smtClean="0">
                  <a:solidFill>
                    <a:schemeClr val="bg1"/>
                  </a:solidFill>
                  <a:latin typeface="Arial Narrow" panose="020B0606020202030204" pitchFamily="34" charset="0"/>
                </a:rPr>
                <a:t>ZONEAMENTO: XXXXXXXXXX</a:t>
              </a:r>
            </a:p>
            <a:p>
              <a:pPr>
                <a:lnSpc>
                  <a:spcPct val="150000"/>
                </a:lnSpc>
              </a:pPr>
              <a:r>
                <a:rPr lang="pt-BR" sz="1050" dirty="0" smtClean="0">
                  <a:solidFill>
                    <a:schemeClr val="bg1"/>
                  </a:solidFill>
                  <a:latin typeface="Arial Narrow" panose="020B0606020202030204" pitchFamily="34" charset="0"/>
                </a:rPr>
                <a:t>NOME DO EMPREENDIMENTO:  XXXXXXXXX</a:t>
              </a:r>
              <a:endParaRPr lang="pt-BR" sz="1050" dirty="0">
                <a:solidFill>
                  <a:schemeClr val="bg1"/>
                </a:solidFill>
                <a:latin typeface="Arial Narrow" panose="020B0606020202030204" pitchFamily="34" charset="0"/>
              </a:endParaRPr>
            </a:p>
          </p:txBody>
        </p:sp>
        <p:pic>
          <p:nvPicPr>
            <p:cNvPr id="27" name="Imagem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2468" y="6277456"/>
              <a:ext cx="1133159" cy="675861"/>
            </a:xfrm>
            <a:prstGeom prst="rect">
              <a:avLst/>
            </a:prstGeom>
          </p:spPr>
        </p:pic>
      </p:grpSp>
      <p:grpSp>
        <p:nvGrpSpPr>
          <p:cNvPr id="36" name="Grupo 35"/>
          <p:cNvGrpSpPr/>
          <p:nvPr/>
        </p:nvGrpSpPr>
        <p:grpSpPr>
          <a:xfrm>
            <a:off x="11479893" y="2547829"/>
            <a:ext cx="305025" cy="4051944"/>
            <a:chOff x="13013173" y="2967562"/>
            <a:chExt cx="305025" cy="4051944"/>
          </a:xfrm>
        </p:grpSpPr>
        <p:sp>
          <p:nvSpPr>
            <p:cNvPr id="17" name="Retângulo 16"/>
            <p:cNvSpPr/>
            <p:nvPr/>
          </p:nvSpPr>
          <p:spPr>
            <a:xfrm>
              <a:off x="13030198" y="6209506"/>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Retângulo 17"/>
            <p:cNvSpPr/>
            <p:nvPr/>
          </p:nvSpPr>
          <p:spPr>
            <a:xfrm>
              <a:off x="13030198" y="3773028"/>
              <a:ext cx="288000" cy="1620001"/>
            </a:xfrm>
            <a:prstGeom prst="rect">
              <a:avLst/>
            </a:prstGeom>
            <a:solidFill>
              <a:schemeClr val="tx1">
                <a:lumMod val="65000"/>
                <a:lumOff val="3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19"/>
            <p:cNvSpPr/>
            <p:nvPr/>
          </p:nvSpPr>
          <p:spPr>
            <a:xfrm>
              <a:off x="13030198" y="2967562"/>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20"/>
            <p:cNvSpPr/>
            <p:nvPr/>
          </p:nvSpPr>
          <p:spPr>
            <a:xfrm>
              <a:off x="13030198" y="5393029"/>
              <a:ext cx="288000" cy="810000"/>
            </a:xfrm>
            <a:prstGeom prst="rect">
              <a:avLst/>
            </a:prstGeom>
            <a:solidFill>
              <a:srgbClr val="1C1C1C"/>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13030198" y="3234062"/>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3" name="CaixaDeTexto 32"/>
            <p:cNvSpPr txBox="1"/>
            <p:nvPr/>
          </p:nvSpPr>
          <p:spPr>
            <a:xfrm>
              <a:off x="13013173" y="6476006"/>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4" name="CaixaDeTexto 33"/>
            <p:cNvSpPr txBox="1"/>
            <p:nvPr/>
          </p:nvSpPr>
          <p:spPr>
            <a:xfrm>
              <a:off x="13030198" y="4465525"/>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2x</a:t>
              </a:r>
              <a:endParaRPr lang="pt-BR" sz="900" b="1" dirty="0">
                <a:solidFill>
                  <a:schemeClr val="bg1"/>
                </a:solidFill>
                <a:latin typeface="Arial Narrow" panose="020B0606020202030204" pitchFamily="34" charset="0"/>
              </a:endParaRPr>
            </a:p>
          </p:txBody>
        </p:sp>
        <p:sp>
          <p:nvSpPr>
            <p:cNvPr id="35" name="CaixaDeTexto 34"/>
            <p:cNvSpPr txBox="1"/>
            <p:nvPr/>
          </p:nvSpPr>
          <p:spPr>
            <a:xfrm>
              <a:off x="13030198" y="5654996"/>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x</a:t>
              </a:r>
              <a:endParaRPr lang="pt-BR" sz="900" b="1" dirty="0">
                <a:solidFill>
                  <a:schemeClr val="bg1"/>
                </a:solidFill>
                <a:latin typeface="Arial Narrow" panose="020B0606020202030204" pitchFamily="34" charset="0"/>
              </a:endParaRPr>
            </a:p>
          </p:txBody>
        </p:sp>
      </p:grpSp>
      <p:cxnSp>
        <p:nvCxnSpPr>
          <p:cNvPr id="38" name="Conector reto 37"/>
          <p:cNvCxnSpPr/>
          <p:nvPr/>
        </p:nvCxnSpPr>
        <p:spPr>
          <a:xfrm flipV="1">
            <a:off x="4593261" y="2082836"/>
            <a:ext cx="648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a:xfrm flipH="1">
            <a:off x="459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H="1">
            <a:off x="1107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flipV="1">
            <a:off x="6013961" y="1453183"/>
            <a:ext cx="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flipV="1">
            <a:off x="12186463" y="2543296"/>
            <a:ext cx="0" cy="4057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flipV="1">
            <a:off x="12078463" y="2543296"/>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flipV="1">
            <a:off x="12078463" y="6599773"/>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7400907" y="1710307"/>
            <a:ext cx="86470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8x</a:t>
            </a:r>
            <a:endParaRPr lang="pt-BR" sz="1600" dirty="0">
              <a:solidFill>
                <a:schemeClr val="bg1"/>
              </a:solidFill>
              <a:latin typeface="Arial Narrow" panose="020B0606020202030204" pitchFamily="34" charset="0"/>
            </a:endParaRPr>
          </a:p>
        </p:txBody>
      </p:sp>
      <p:sp>
        <p:nvSpPr>
          <p:cNvPr id="42" name="CaixaDeTexto 41"/>
          <p:cNvSpPr txBox="1"/>
          <p:nvPr/>
        </p:nvSpPr>
        <p:spPr>
          <a:xfrm>
            <a:off x="12208575" y="4245131"/>
            <a:ext cx="59302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5x</a:t>
            </a:r>
            <a:endParaRPr lang="pt-BR" sz="1600" dirty="0">
              <a:solidFill>
                <a:schemeClr val="bg1"/>
              </a:solidFill>
              <a:latin typeface="Arial Narrow" panose="020B0606020202030204" pitchFamily="34" charset="0"/>
            </a:endParaRPr>
          </a:p>
        </p:txBody>
      </p:sp>
      <p:sp>
        <p:nvSpPr>
          <p:cNvPr id="7" name="Retângulo 6"/>
          <p:cNvSpPr/>
          <p:nvPr/>
        </p:nvSpPr>
        <p:spPr>
          <a:xfrm>
            <a:off x="4611124" y="6958345"/>
            <a:ext cx="468000"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4611124" y="7570605"/>
            <a:ext cx="468000" cy="46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611124" y="8182865"/>
            <a:ext cx="468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079124" y="7031181"/>
            <a:ext cx="575478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000C I R255 G255 B255 I  C0 M0 Y0 K0</a:t>
            </a:r>
            <a:endParaRPr lang="pt-BR" sz="1600" dirty="0">
              <a:solidFill>
                <a:schemeClr val="bg1"/>
              </a:solidFill>
              <a:latin typeface="Arial Narrow" panose="020B0606020202030204" pitchFamily="34" charset="0"/>
            </a:endParaRPr>
          </a:p>
        </p:txBody>
      </p:sp>
      <p:sp>
        <p:nvSpPr>
          <p:cNvPr id="46" name="CaixaDeTexto 45"/>
          <p:cNvSpPr txBox="1"/>
          <p:nvPr/>
        </p:nvSpPr>
        <p:spPr>
          <a:xfrm>
            <a:off x="5079124" y="7631906"/>
            <a:ext cx="478677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2333U I R118 G116 B166 I C2 M0 Y0 K70  </a:t>
            </a:r>
            <a:endParaRPr lang="pt-BR" sz="1600" dirty="0">
              <a:solidFill>
                <a:schemeClr val="bg1"/>
              </a:solidFill>
              <a:latin typeface="Arial Narrow" panose="020B0606020202030204" pitchFamily="34" charset="0"/>
            </a:endParaRPr>
          </a:p>
        </p:txBody>
      </p:sp>
      <p:sp>
        <p:nvSpPr>
          <p:cNvPr id="47" name="CaixaDeTexto 46"/>
          <p:cNvSpPr txBox="1"/>
          <p:nvPr/>
        </p:nvSpPr>
        <p:spPr>
          <a:xfrm>
            <a:off x="5079124" y="8244166"/>
            <a:ext cx="5653044"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6C I R16 G24 B32 I C100 M79 Y44 K93 </a:t>
            </a:r>
            <a:endParaRPr lang="pt-BR" sz="1600" dirty="0">
              <a:solidFill>
                <a:schemeClr val="bg1"/>
              </a:solidFill>
              <a:latin typeface="Arial Narrow" panose="020B0606020202030204" pitchFamily="34" charset="0"/>
            </a:endParaRPr>
          </a:p>
        </p:txBody>
      </p:sp>
      <p:sp>
        <p:nvSpPr>
          <p:cNvPr id="14" name="CaixaDeTexto 13"/>
          <p:cNvSpPr txBox="1"/>
          <p:nvPr/>
        </p:nvSpPr>
        <p:spPr>
          <a:xfrm>
            <a:off x="248855" y="1710307"/>
            <a:ext cx="3319041" cy="6494085"/>
          </a:xfrm>
          <a:prstGeom prst="rect">
            <a:avLst/>
          </a:prstGeom>
          <a:noFill/>
        </p:spPr>
        <p:txBody>
          <a:bodyPr wrap="square" rtlCol="0">
            <a:spAutoFit/>
          </a:bodyPr>
          <a:lstStyle/>
          <a:p>
            <a:r>
              <a:rPr lang="pt-BR" sz="1600" b="1" dirty="0" smtClean="0">
                <a:solidFill>
                  <a:schemeClr val="bg1"/>
                </a:solidFill>
                <a:latin typeface="Arial Narrow" panose="020B0606020202030204" pitchFamily="34" charset="0"/>
              </a:rPr>
              <a:t>ÁREA TOTAL: </a:t>
            </a:r>
            <a:r>
              <a:rPr lang="pt-BR" sz="1600" dirty="0" smtClean="0">
                <a:solidFill>
                  <a:schemeClr val="bg1"/>
                </a:solidFill>
                <a:latin typeface="Arial Narrow" panose="020B0606020202030204" pitchFamily="34" charset="0"/>
              </a:rPr>
              <a:t>proporção de 8X x 5X;</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IPLAN (A):</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alinhada à direita.</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OBRA APROVADA (B):</a:t>
            </a:r>
          </a:p>
          <a:p>
            <a:r>
              <a:rPr lang="pt-BR" sz="1600" dirty="0" smtClean="0">
                <a:solidFill>
                  <a:schemeClr val="bg1"/>
                </a:solidFill>
                <a:latin typeface="Arial Narrow" panose="020B0606020202030204" pitchFamily="34" charset="0"/>
              </a:rPr>
              <a:t>Cor de fundo: cinza.</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(36/16).</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DE INFORMAÇÕES DA OBRA (C):</a:t>
            </a:r>
          </a:p>
          <a:p>
            <a:r>
              <a:rPr lang="pt-BR" sz="1600" dirty="0" smtClean="0">
                <a:solidFill>
                  <a:schemeClr val="bg1"/>
                </a:solidFill>
                <a:latin typeface="Arial Narrow" panose="020B0606020202030204" pitchFamily="34" charset="0"/>
              </a:rPr>
              <a:t>Cor de fundo: preto.</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(10,5).</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PMPG:</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centralizada.</a:t>
            </a:r>
          </a:p>
        </p:txBody>
      </p:sp>
      <p:sp>
        <p:nvSpPr>
          <p:cNvPr id="48" name="CaixaDeTexto 47"/>
          <p:cNvSpPr txBox="1"/>
          <p:nvPr/>
        </p:nvSpPr>
        <p:spPr>
          <a:xfrm>
            <a:off x="3991553" y="2783552"/>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A</a:t>
            </a:r>
          </a:p>
        </p:txBody>
      </p:sp>
      <p:sp>
        <p:nvSpPr>
          <p:cNvPr id="49" name="CaixaDeTexto 48"/>
          <p:cNvSpPr txBox="1"/>
          <p:nvPr/>
        </p:nvSpPr>
        <p:spPr>
          <a:xfrm>
            <a:off x="3995240" y="3986015"/>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B</a:t>
            </a:r>
          </a:p>
        </p:txBody>
      </p:sp>
      <p:sp>
        <p:nvSpPr>
          <p:cNvPr id="50" name="CaixaDeTexto 49"/>
          <p:cNvSpPr txBox="1"/>
          <p:nvPr/>
        </p:nvSpPr>
        <p:spPr>
          <a:xfrm>
            <a:off x="4037883" y="6021254"/>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D</a:t>
            </a:r>
          </a:p>
        </p:txBody>
      </p:sp>
      <p:sp>
        <p:nvSpPr>
          <p:cNvPr id="51" name="CaixaDeTexto 50"/>
          <p:cNvSpPr txBox="1"/>
          <p:nvPr/>
        </p:nvSpPr>
        <p:spPr>
          <a:xfrm>
            <a:off x="4037882" y="5201161"/>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C</a:t>
            </a:r>
          </a:p>
        </p:txBody>
      </p:sp>
    </p:spTree>
    <p:extLst>
      <p:ext uri="{BB962C8B-B14F-4D97-AF65-F5344CB8AC3E}">
        <p14:creationId xmlns:p14="http://schemas.microsoft.com/office/powerpoint/2010/main" val="4236779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393541"/>
            <a:ext cx="12801600" cy="88812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433104" y="893901"/>
            <a:ext cx="6400801" cy="830997"/>
          </a:xfrm>
          <a:prstGeom prst="rect">
            <a:avLst/>
          </a:prstGeom>
          <a:noFill/>
        </p:spPr>
        <p:txBody>
          <a:bodyPr wrap="square" rtlCol="0">
            <a:spAutoFit/>
          </a:bodyPr>
          <a:lstStyle/>
          <a:p>
            <a:r>
              <a:rPr lang="pt-BR" sz="2400" b="1" dirty="0" smtClean="0">
                <a:solidFill>
                  <a:schemeClr val="bg1"/>
                </a:solidFill>
                <a:latin typeface="Arial Narrow" panose="020B0606020202030204" pitchFamily="34" charset="0"/>
              </a:rPr>
              <a:t>Padrão geral das placas de obras de medidas compensatórias</a:t>
            </a:r>
          </a:p>
        </p:txBody>
      </p:sp>
      <p:cxnSp>
        <p:nvCxnSpPr>
          <p:cNvPr id="3" name="Conector reto 2"/>
          <p:cNvCxnSpPr/>
          <p:nvPr/>
        </p:nvCxnSpPr>
        <p:spPr>
          <a:xfrm flipH="1" flipV="1">
            <a:off x="3796495" y="893903"/>
            <a:ext cx="0" cy="79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808545" y="893901"/>
            <a:ext cx="1759352" cy="461665"/>
          </a:xfrm>
          <a:prstGeom prst="rect">
            <a:avLst/>
          </a:prstGeom>
          <a:noFill/>
        </p:spPr>
        <p:txBody>
          <a:bodyPr wrap="square" rtlCol="0">
            <a:spAutoFit/>
          </a:bodyPr>
          <a:lstStyle/>
          <a:p>
            <a:pPr algn="r"/>
            <a:r>
              <a:rPr lang="pt-BR" sz="2400" b="1" dirty="0" smtClean="0">
                <a:solidFill>
                  <a:schemeClr val="bg1"/>
                </a:solidFill>
                <a:latin typeface="Arial Narrow" panose="020B0606020202030204" pitchFamily="34" charset="0"/>
              </a:rPr>
              <a:t>1.4</a:t>
            </a:r>
          </a:p>
        </p:txBody>
      </p:sp>
      <p:sp>
        <p:nvSpPr>
          <p:cNvPr id="8" name="CaixaDeTexto 7"/>
          <p:cNvSpPr txBox="1"/>
          <p:nvPr/>
        </p:nvSpPr>
        <p:spPr>
          <a:xfrm>
            <a:off x="248856" y="8290683"/>
            <a:ext cx="3547639" cy="523220"/>
          </a:xfrm>
          <a:prstGeom prst="rect">
            <a:avLst/>
          </a:prstGeom>
          <a:noFill/>
        </p:spPr>
        <p:txBody>
          <a:bodyPr wrap="square" rtlCol="0">
            <a:spAutoFit/>
          </a:bodyPr>
          <a:lstStyle/>
          <a:p>
            <a:r>
              <a:rPr lang="pt-BR" sz="1400" dirty="0" smtClean="0">
                <a:solidFill>
                  <a:schemeClr val="bg1"/>
                </a:solidFill>
                <a:latin typeface="Arial Narrow" panose="020B0606020202030204" pitchFamily="34" charset="0"/>
              </a:rPr>
              <a:t>Manual de Elaboração das Placas</a:t>
            </a:r>
          </a:p>
          <a:p>
            <a:r>
              <a:rPr lang="pt-BR" sz="1400" dirty="0" smtClean="0">
                <a:solidFill>
                  <a:schemeClr val="bg1"/>
                </a:solidFill>
                <a:latin typeface="Arial Narrow" panose="020B0606020202030204" pitchFamily="34" charset="0"/>
              </a:rPr>
              <a:t>EIV</a:t>
            </a:r>
            <a:endParaRPr lang="pt-BR" sz="1800" dirty="0">
              <a:solidFill>
                <a:schemeClr val="bg1"/>
              </a:solidFill>
              <a:latin typeface="Arial Narrow" panose="020B0606020202030204" pitchFamily="34" charset="0"/>
            </a:endParaRPr>
          </a:p>
        </p:txBody>
      </p:sp>
      <p:sp>
        <p:nvSpPr>
          <p:cNvPr id="9" name="CaixaDeTexto 8"/>
          <p:cNvSpPr txBox="1"/>
          <p:nvPr/>
        </p:nvSpPr>
        <p:spPr>
          <a:xfrm>
            <a:off x="9253961" y="393541"/>
            <a:ext cx="3547639" cy="307777"/>
          </a:xfrm>
          <a:prstGeom prst="rect">
            <a:avLst/>
          </a:prstGeom>
          <a:noFill/>
        </p:spPr>
        <p:txBody>
          <a:bodyPr wrap="square" rtlCol="0">
            <a:spAutoFit/>
          </a:bodyPr>
          <a:lstStyle/>
          <a:p>
            <a:pPr algn="r"/>
            <a:r>
              <a:rPr lang="pt-BR" sz="1400" dirty="0" smtClean="0">
                <a:solidFill>
                  <a:schemeClr val="bg1"/>
                </a:solidFill>
                <a:latin typeface="Arial Narrow" panose="020B0606020202030204" pitchFamily="34" charset="0"/>
              </a:rPr>
              <a:t>6</a:t>
            </a:r>
            <a:endParaRPr lang="pt-BR" sz="1800" dirty="0">
              <a:solidFill>
                <a:schemeClr val="bg1"/>
              </a:solidFill>
              <a:latin typeface="Arial Narrow" panose="020B0606020202030204" pitchFamily="34" charset="0"/>
            </a:endParaRPr>
          </a:p>
        </p:txBody>
      </p:sp>
      <p:grpSp>
        <p:nvGrpSpPr>
          <p:cNvPr id="28" name="Grupo 27"/>
          <p:cNvGrpSpPr/>
          <p:nvPr/>
        </p:nvGrpSpPr>
        <p:grpSpPr>
          <a:xfrm>
            <a:off x="4593261" y="2543296"/>
            <a:ext cx="6480000" cy="4056477"/>
            <a:chOff x="5059048" y="2963029"/>
            <a:chExt cx="6480000" cy="4056477"/>
          </a:xfrm>
        </p:grpSpPr>
        <p:sp>
          <p:nvSpPr>
            <p:cNvPr id="10" name="Retângulo 9"/>
            <p:cNvSpPr/>
            <p:nvPr/>
          </p:nvSpPr>
          <p:spPr>
            <a:xfrm>
              <a:off x="5059048" y="2963029"/>
              <a:ext cx="6480000" cy="405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5059048" y="6209506"/>
              <a:ext cx="6480000" cy="81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5059048" y="3765025"/>
              <a:ext cx="6480000" cy="1620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5059048" y="5393029"/>
              <a:ext cx="6480000" cy="81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CaixaDeTexto 21"/>
            <p:cNvSpPr txBox="1"/>
            <p:nvPr/>
          </p:nvSpPr>
          <p:spPr>
            <a:xfrm>
              <a:off x="5059048" y="3773029"/>
              <a:ext cx="6480000" cy="1661993"/>
            </a:xfrm>
            <a:prstGeom prst="rect">
              <a:avLst/>
            </a:prstGeom>
            <a:noFill/>
          </p:spPr>
          <p:txBody>
            <a:bodyPr wrap="square" rtlCol="0">
              <a:spAutoFit/>
            </a:bodyPr>
            <a:lstStyle/>
            <a:p>
              <a:pPr algn="ctr">
                <a:lnSpc>
                  <a:spcPct val="150000"/>
                </a:lnSpc>
              </a:pPr>
              <a:r>
                <a:rPr lang="pt-BR" sz="3200" b="1" dirty="0" smtClean="0">
                  <a:solidFill>
                    <a:schemeClr val="bg1"/>
                  </a:solidFill>
                  <a:latin typeface="Arial Narrow" panose="020B0606020202030204" pitchFamily="34" charset="0"/>
                </a:rPr>
                <a:t>OBRA DE MEDIDA COMPENSATÓRIA</a:t>
              </a:r>
              <a:r>
                <a:rPr lang="pt-BR" sz="3600" b="1" dirty="0" smtClean="0">
                  <a:solidFill>
                    <a:schemeClr val="bg1"/>
                  </a:solidFill>
                  <a:latin typeface="Arial Narrow" panose="020B0606020202030204" pitchFamily="34" charset="0"/>
                </a:rPr>
                <a:t> </a:t>
              </a:r>
            </a:p>
            <a:p>
              <a:pPr algn="ctr">
                <a:lnSpc>
                  <a:spcPct val="150000"/>
                </a:lnSpc>
              </a:pPr>
              <a:r>
                <a:rPr lang="pt-BR" sz="1600" b="1" dirty="0" smtClean="0">
                  <a:solidFill>
                    <a:schemeClr val="bg1"/>
                  </a:solidFill>
                  <a:latin typeface="Arial Narrow" panose="020B0606020202030204" pitchFamily="34" charset="0"/>
                </a:rPr>
                <a:t> Aprovada  pelo Iplan de acordo com a Lei Municipal nº 12.447/2016 </a:t>
              </a:r>
            </a:p>
            <a:p>
              <a:pPr algn="ctr">
                <a:lnSpc>
                  <a:spcPct val="150000"/>
                </a:lnSpc>
              </a:pPr>
              <a:r>
                <a:rPr lang="pt-BR" sz="1600" b="1" dirty="0" smtClean="0">
                  <a:solidFill>
                    <a:schemeClr val="bg1"/>
                  </a:solidFill>
                  <a:latin typeface="Arial Narrow" panose="020B0606020202030204" pitchFamily="34" charset="0"/>
                </a:rPr>
                <a:t>Estudo de Impacto de Vizinhança</a:t>
              </a:r>
              <a:endParaRPr lang="pt-BR" sz="1600" b="1" dirty="0">
                <a:solidFill>
                  <a:schemeClr val="bg1"/>
                </a:solidFill>
                <a:latin typeface="Arial Narrow" panose="020B0606020202030204" pitchFamily="34" charset="0"/>
              </a:endParaRPr>
            </a:p>
          </p:txBody>
        </p:sp>
        <p:pic>
          <p:nvPicPr>
            <p:cNvPr id="24" name="Imagem 23"/>
            <p:cNvPicPr>
              <a:picLocks noChangeAspect="1"/>
            </p:cNvPicPr>
            <p:nvPr/>
          </p:nvPicPr>
          <p:blipFill rotWithShape="1">
            <a:blip r:embed="rId2"/>
            <a:srcRect l="235" t="1418" r="525" b="1668"/>
            <a:stretch/>
          </p:blipFill>
          <p:spPr>
            <a:xfrm>
              <a:off x="7125302" y="2963029"/>
              <a:ext cx="4413746" cy="827846"/>
            </a:xfrm>
            <a:prstGeom prst="rect">
              <a:avLst/>
            </a:prstGeom>
          </p:spPr>
        </p:pic>
        <p:sp>
          <p:nvSpPr>
            <p:cNvPr id="25" name="CaixaDeTexto 24"/>
            <p:cNvSpPr txBox="1"/>
            <p:nvPr/>
          </p:nvSpPr>
          <p:spPr>
            <a:xfrm>
              <a:off x="5206229" y="5380444"/>
              <a:ext cx="3092819" cy="819455"/>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PROTOCOLO: XXXXXXX</a:t>
              </a:r>
            </a:p>
            <a:p>
              <a:pPr>
                <a:lnSpc>
                  <a:spcPct val="150000"/>
                </a:lnSpc>
              </a:pPr>
              <a:r>
                <a:rPr lang="pt-BR" sz="1050" dirty="0" smtClean="0">
                  <a:solidFill>
                    <a:schemeClr val="bg1"/>
                  </a:solidFill>
                  <a:latin typeface="Arial Narrow" panose="020B0606020202030204" pitchFamily="34" charset="0"/>
                </a:rPr>
                <a:t>PROCESSO EIV: XXXXXXXXXXXXX</a:t>
              </a:r>
            </a:p>
            <a:p>
              <a:pPr>
                <a:lnSpc>
                  <a:spcPct val="150000"/>
                </a:lnSpc>
              </a:pPr>
              <a:r>
                <a:rPr lang="pt-BR" sz="1050" dirty="0" smtClean="0">
                  <a:solidFill>
                    <a:schemeClr val="bg1"/>
                  </a:solidFill>
                  <a:latin typeface="Arial Narrow" panose="020B0606020202030204" pitchFamily="34" charset="0"/>
                </a:rPr>
                <a:t>REQUERENTE: XXXXXXXXXXXXXX</a:t>
              </a:r>
              <a:endParaRPr lang="pt-BR" sz="1050" dirty="0">
                <a:solidFill>
                  <a:schemeClr val="bg1"/>
                </a:solidFill>
                <a:latin typeface="Arial Narrow" panose="020B0606020202030204" pitchFamily="34" charset="0"/>
              </a:endParaRPr>
            </a:p>
          </p:txBody>
        </p:sp>
        <p:sp>
          <p:nvSpPr>
            <p:cNvPr id="26" name="CaixaDeTexto 25"/>
            <p:cNvSpPr txBox="1"/>
            <p:nvPr/>
          </p:nvSpPr>
          <p:spPr>
            <a:xfrm>
              <a:off x="8371432" y="5398290"/>
              <a:ext cx="3130109" cy="819455"/>
            </a:xfrm>
            <a:prstGeom prst="rect">
              <a:avLst/>
            </a:prstGeom>
            <a:noFill/>
          </p:spPr>
          <p:txBody>
            <a:bodyPr wrap="square" rtlCol="0">
              <a:spAutoFit/>
            </a:bodyPr>
            <a:lstStyle/>
            <a:p>
              <a:pPr>
                <a:lnSpc>
                  <a:spcPct val="150000"/>
                </a:lnSpc>
              </a:pPr>
              <a:r>
                <a:rPr lang="pt-BR" sz="1050" dirty="0" smtClean="0">
                  <a:solidFill>
                    <a:schemeClr val="bg1"/>
                  </a:solidFill>
                  <a:latin typeface="Arial Narrow" panose="020B0606020202030204" pitchFamily="34" charset="0"/>
                </a:rPr>
                <a:t>OBRA: XXXXXXXXXXXXX</a:t>
              </a:r>
            </a:p>
            <a:p>
              <a:pPr>
                <a:lnSpc>
                  <a:spcPct val="150000"/>
                </a:lnSpc>
              </a:pPr>
              <a:r>
                <a:rPr lang="pt-BR" sz="1050" dirty="0" smtClean="0">
                  <a:solidFill>
                    <a:schemeClr val="bg1"/>
                  </a:solidFill>
                  <a:latin typeface="Arial Narrow" panose="020B0606020202030204" pitchFamily="34" charset="0"/>
                </a:rPr>
                <a:t>VALOR TOTAL DA OBRA: XXXXXXXXXX</a:t>
              </a:r>
            </a:p>
            <a:p>
              <a:pPr>
                <a:lnSpc>
                  <a:spcPct val="150000"/>
                </a:lnSpc>
              </a:pPr>
              <a:r>
                <a:rPr lang="pt-BR" sz="1050" dirty="0" smtClean="0">
                  <a:solidFill>
                    <a:schemeClr val="bg1"/>
                  </a:solidFill>
                  <a:latin typeface="Arial Narrow" panose="020B0606020202030204" pitchFamily="34" charset="0"/>
                </a:rPr>
                <a:t>NOME DO EMPREENDIMENTO: XXXXXXX</a:t>
              </a:r>
              <a:endParaRPr lang="pt-BR" sz="1050" dirty="0">
                <a:solidFill>
                  <a:schemeClr val="bg1"/>
                </a:solidFill>
                <a:latin typeface="Arial Narrow" panose="020B0606020202030204" pitchFamily="34" charset="0"/>
              </a:endParaRPr>
            </a:p>
          </p:txBody>
        </p:sp>
        <p:pic>
          <p:nvPicPr>
            <p:cNvPr id="27" name="Imagem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2468" y="6277456"/>
              <a:ext cx="1133159" cy="675861"/>
            </a:xfrm>
            <a:prstGeom prst="rect">
              <a:avLst/>
            </a:prstGeom>
          </p:spPr>
        </p:pic>
      </p:grpSp>
      <p:grpSp>
        <p:nvGrpSpPr>
          <p:cNvPr id="36" name="Grupo 35"/>
          <p:cNvGrpSpPr/>
          <p:nvPr/>
        </p:nvGrpSpPr>
        <p:grpSpPr>
          <a:xfrm>
            <a:off x="11479893" y="2547829"/>
            <a:ext cx="305025" cy="4051944"/>
            <a:chOff x="13013173" y="2967562"/>
            <a:chExt cx="305025" cy="4051944"/>
          </a:xfrm>
        </p:grpSpPr>
        <p:sp>
          <p:nvSpPr>
            <p:cNvPr id="17" name="Retângulo 16"/>
            <p:cNvSpPr/>
            <p:nvPr/>
          </p:nvSpPr>
          <p:spPr>
            <a:xfrm>
              <a:off x="13030198" y="6209506"/>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Retângulo 17"/>
            <p:cNvSpPr/>
            <p:nvPr/>
          </p:nvSpPr>
          <p:spPr>
            <a:xfrm>
              <a:off x="13030198" y="3773028"/>
              <a:ext cx="288000" cy="1620001"/>
            </a:xfrm>
            <a:prstGeom prst="rect">
              <a:avLst/>
            </a:prstGeom>
            <a:solidFill>
              <a:schemeClr val="tx1">
                <a:lumMod val="65000"/>
                <a:lumOff val="3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19"/>
            <p:cNvSpPr/>
            <p:nvPr/>
          </p:nvSpPr>
          <p:spPr>
            <a:xfrm>
              <a:off x="13030198" y="2967562"/>
              <a:ext cx="288000" cy="810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20"/>
            <p:cNvSpPr/>
            <p:nvPr/>
          </p:nvSpPr>
          <p:spPr>
            <a:xfrm>
              <a:off x="13030198" y="5393029"/>
              <a:ext cx="288000" cy="810000"/>
            </a:xfrm>
            <a:prstGeom prst="rect">
              <a:avLst/>
            </a:prstGeom>
            <a:solidFill>
              <a:srgbClr val="1C1C1C"/>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13030198" y="3234062"/>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3" name="CaixaDeTexto 32"/>
            <p:cNvSpPr txBox="1"/>
            <p:nvPr/>
          </p:nvSpPr>
          <p:spPr>
            <a:xfrm>
              <a:off x="13013173" y="6476006"/>
              <a:ext cx="288000" cy="230832"/>
            </a:xfrm>
            <a:prstGeom prst="rect">
              <a:avLst/>
            </a:prstGeom>
            <a:noFill/>
          </p:spPr>
          <p:txBody>
            <a:bodyPr wrap="square" rtlCol="0">
              <a:spAutoFit/>
            </a:bodyPr>
            <a:lstStyle/>
            <a:p>
              <a:pPr algn="ctr"/>
              <a:r>
                <a:rPr lang="pt-BR" sz="900" dirty="0" smtClean="0">
                  <a:latin typeface="Arial Narrow" panose="020B0606020202030204" pitchFamily="34" charset="0"/>
                </a:rPr>
                <a:t>x</a:t>
              </a:r>
              <a:endParaRPr lang="pt-BR" sz="900" dirty="0">
                <a:latin typeface="Arial Narrow" panose="020B0606020202030204" pitchFamily="34" charset="0"/>
              </a:endParaRPr>
            </a:p>
          </p:txBody>
        </p:sp>
        <p:sp>
          <p:nvSpPr>
            <p:cNvPr id="34" name="CaixaDeTexto 33"/>
            <p:cNvSpPr txBox="1"/>
            <p:nvPr/>
          </p:nvSpPr>
          <p:spPr>
            <a:xfrm>
              <a:off x="13030198" y="4465525"/>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2x</a:t>
              </a:r>
              <a:endParaRPr lang="pt-BR" sz="900" b="1" dirty="0">
                <a:solidFill>
                  <a:schemeClr val="bg1"/>
                </a:solidFill>
                <a:latin typeface="Arial Narrow" panose="020B0606020202030204" pitchFamily="34" charset="0"/>
              </a:endParaRPr>
            </a:p>
          </p:txBody>
        </p:sp>
        <p:sp>
          <p:nvSpPr>
            <p:cNvPr id="35" name="CaixaDeTexto 34"/>
            <p:cNvSpPr txBox="1"/>
            <p:nvPr/>
          </p:nvSpPr>
          <p:spPr>
            <a:xfrm>
              <a:off x="13030198" y="5654996"/>
              <a:ext cx="288000" cy="230832"/>
            </a:xfrm>
            <a:prstGeom prst="rect">
              <a:avLst/>
            </a:prstGeom>
            <a:noFill/>
          </p:spPr>
          <p:txBody>
            <a:bodyPr wrap="square" rtlCol="0">
              <a:spAutoFit/>
            </a:bodyPr>
            <a:lstStyle/>
            <a:p>
              <a:pPr algn="ctr"/>
              <a:r>
                <a:rPr lang="pt-BR" sz="900" b="1" dirty="0" smtClean="0">
                  <a:solidFill>
                    <a:schemeClr val="bg1"/>
                  </a:solidFill>
                  <a:latin typeface="Arial Narrow" panose="020B0606020202030204" pitchFamily="34" charset="0"/>
                </a:rPr>
                <a:t>x</a:t>
              </a:r>
              <a:endParaRPr lang="pt-BR" sz="900" b="1" dirty="0">
                <a:solidFill>
                  <a:schemeClr val="bg1"/>
                </a:solidFill>
                <a:latin typeface="Arial Narrow" panose="020B0606020202030204" pitchFamily="34" charset="0"/>
              </a:endParaRPr>
            </a:p>
          </p:txBody>
        </p:sp>
      </p:grpSp>
      <p:cxnSp>
        <p:nvCxnSpPr>
          <p:cNvPr id="38" name="Conector reto 37"/>
          <p:cNvCxnSpPr/>
          <p:nvPr/>
        </p:nvCxnSpPr>
        <p:spPr>
          <a:xfrm flipV="1">
            <a:off x="4593261" y="2082836"/>
            <a:ext cx="648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a:xfrm flipH="1">
            <a:off x="459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H="1">
            <a:off x="11073261" y="2082836"/>
            <a:ext cx="0" cy="10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flipV="1">
            <a:off x="6013961" y="1453183"/>
            <a:ext cx="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flipV="1">
            <a:off x="12186463" y="2543296"/>
            <a:ext cx="0" cy="4057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flipV="1">
            <a:off x="12078463" y="2543296"/>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flipV="1">
            <a:off x="12078463" y="6599773"/>
            <a:ext cx="10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7400907" y="1710307"/>
            <a:ext cx="86470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8x</a:t>
            </a:r>
            <a:endParaRPr lang="pt-BR" sz="1600" dirty="0">
              <a:solidFill>
                <a:schemeClr val="bg1"/>
              </a:solidFill>
              <a:latin typeface="Arial Narrow" panose="020B0606020202030204" pitchFamily="34" charset="0"/>
            </a:endParaRPr>
          </a:p>
        </p:txBody>
      </p:sp>
      <p:sp>
        <p:nvSpPr>
          <p:cNvPr id="42" name="CaixaDeTexto 41"/>
          <p:cNvSpPr txBox="1"/>
          <p:nvPr/>
        </p:nvSpPr>
        <p:spPr>
          <a:xfrm>
            <a:off x="12208575" y="4245131"/>
            <a:ext cx="593025"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5x</a:t>
            </a:r>
            <a:endParaRPr lang="pt-BR" sz="1600" dirty="0">
              <a:solidFill>
                <a:schemeClr val="bg1"/>
              </a:solidFill>
              <a:latin typeface="Arial Narrow" panose="020B0606020202030204" pitchFamily="34" charset="0"/>
            </a:endParaRPr>
          </a:p>
        </p:txBody>
      </p:sp>
      <p:sp>
        <p:nvSpPr>
          <p:cNvPr id="7" name="Retângulo 6"/>
          <p:cNvSpPr/>
          <p:nvPr/>
        </p:nvSpPr>
        <p:spPr>
          <a:xfrm>
            <a:off x="4611124" y="6958345"/>
            <a:ext cx="468000"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4611124" y="7570605"/>
            <a:ext cx="468000" cy="46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Retângulo 44"/>
          <p:cNvSpPr/>
          <p:nvPr/>
        </p:nvSpPr>
        <p:spPr>
          <a:xfrm>
            <a:off x="4611124" y="8182865"/>
            <a:ext cx="468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079124" y="7031181"/>
            <a:ext cx="575478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000C I R255 G255 B255 I  C0 M0 Y0 K0</a:t>
            </a:r>
            <a:endParaRPr lang="pt-BR" sz="1600" dirty="0">
              <a:solidFill>
                <a:schemeClr val="bg1"/>
              </a:solidFill>
              <a:latin typeface="Arial Narrow" panose="020B0606020202030204" pitchFamily="34" charset="0"/>
            </a:endParaRPr>
          </a:p>
        </p:txBody>
      </p:sp>
      <p:sp>
        <p:nvSpPr>
          <p:cNvPr id="46" name="CaixaDeTexto 45"/>
          <p:cNvSpPr txBox="1"/>
          <p:nvPr/>
        </p:nvSpPr>
        <p:spPr>
          <a:xfrm>
            <a:off x="5079124" y="7631906"/>
            <a:ext cx="4786771"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2333U I R118 G116 B166 I C2 M0 Y0 K70  </a:t>
            </a:r>
            <a:endParaRPr lang="pt-BR" sz="1600" dirty="0">
              <a:solidFill>
                <a:schemeClr val="bg1"/>
              </a:solidFill>
              <a:latin typeface="Arial Narrow" panose="020B0606020202030204" pitchFamily="34" charset="0"/>
            </a:endParaRPr>
          </a:p>
        </p:txBody>
      </p:sp>
      <p:sp>
        <p:nvSpPr>
          <p:cNvPr id="47" name="CaixaDeTexto 46"/>
          <p:cNvSpPr txBox="1"/>
          <p:nvPr/>
        </p:nvSpPr>
        <p:spPr>
          <a:xfrm>
            <a:off x="5079124" y="8244166"/>
            <a:ext cx="5653044" cy="338554"/>
          </a:xfrm>
          <a:prstGeom prst="rect">
            <a:avLst/>
          </a:prstGeom>
          <a:noFill/>
        </p:spPr>
        <p:txBody>
          <a:bodyPr wrap="square" rtlCol="0">
            <a:spAutoFit/>
          </a:bodyPr>
          <a:lstStyle/>
          <a:p>
            <a:r>
              <a:rPr lang="pt-BR" sz="1600" dirty="0" smtClean="0">
                <a:solidFill>
                  <a:schemeClr val="bg1"/>
                </a:solidFill>
                <a:latin typeface="Arial Narrow" panose="020B0606020202030204" pitchFamily="34" charset="0"/>
              </a:rPr>
              <a:t>PANTONE 6C I R16 G24 B32 I C100 M79 Y44 K93 </a:t>
            </a:r>
            <a:endParaRPr lang="pt-BR" sz="1600" dirty="0">
              <a:solidFill>
                <a:schemeClr val="bg1"/>
              </a:solidFill>
              <a:latin typeface="Arial Narrow" panose="020B0606020202030204" pitchFamily="34" charset="0"/>
            </a:endParaRPr>
          </a:p>
        </p:txBody>
      </p:sp>
      <p:sp>
        <p:nvSpPr>
          <p:cNvPr id="14" name="CaixaDeTexto 13"/>
          <p:cNvSpPr txBox="1"/>
          <p:nvPr/>
        </p:nvSpPr>
        <p:spPr>
          <a:xfrm>
            <a:off x="248855" y="1710307"/>
            <a:ext cx="3319041" cy="6494085"/>
          </a:xfrm>
          <a:prstGeom prst="rect">
            <a:avLst/>
          </a:prstGeom>
          <a:noFill/>
        </p:spPr>
        <p:txBody>
          <a:bodyPr wrap="square" rtlCol="0">
            <a:spAutoFit/>
          </a:bodyPr>
          <a:lstStyle/>
          <a:p>
            <a:r>
              <a:rPr lang="pt-BR" sz="1600" b="1" dirty="0" smtClean="0">
                <a:solidFill>
                  <a:schemeClr val="bg1"/>
                </a:solidFill>
                <a:latin typeface="Arial Narrow" panose="020B0606020202030204" pitchFamily="34" charset="0"/>
              </a:rPr>
              <a:t>ÁREA TOTAL: </a:t>
            </a:r>
            <a:r>
              <a:rPr lang="pt-BR" sz="1600" dirty="0" smtClean="0">
                <a:solidFill>
                  <a:schemeClr val="bg1"/>
                </a:solidFill>
                <a:latin typeface="Arial Narrow" panose="020B0606020202030204" pitchFamily="34" charset="0"/>
              </a:rPr>
              <a:t>proporção de 8X x 5X;</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IPLAN (A):</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alinhada à direita.</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MEDIDA COMPENSATÓRIA (B):</a:t>
            </a:r>
          </a:p>
          <a:p>
            <a:r>
              <a:rPr lang="pt-BR" sz="1600" dirty="0" smtClean="0">
                <a:solidFill>
                  <a:schemeClr val="bg1"/>
                </a:solidFill>
                <a:latin typeface="Arial Narrow" panose="020B0606020202030204" pitchFamily="34" charset="0"/>
              </a:rPr>
              <a:t>Cor de fundo: cinza.</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(36/16).</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DE INFORMAÇÕES DA OBRA (C):</a:t>
            </a:r>
          </a:p>
          <a:p>
            <a:r>
              <a:rPr lang="pt-BR" sz="1600" dirty="0" smtClean="0">
                <a:solidFill>
                  <a:schemeClr val="bg1"/>
                </a:solidFill>
                <a:latin typeface="Arial Narrow" panose="020B0606020202030204" pitchFamily="34" charset="0"/>
              </a:rPr>
              <a:t>Cor de fundo: preto.</a:t>
            </a:r>
          </a:p>
          <a:p>
            <a:r>
              <a:rPr lang="pt-BR" sz="1600" dirty="0" smtClean="0">
                <a:solidFill>
                  <a:schemeClr val="bg1"/>
                </a:solidFill>
                <a:latin typeface="Arial Narrow" panose="020B0606020202030204" pitchFamily="34" charset="0"/>
              </a:rPr>
              <a:t>Fonte: Arial </a:t>
            </a:r>
            <a:r>
              <a:rPr lang="pt-BR" sz="1600" dirty="0" err="1" smtClean="0">
                <a:solidFill>
                  <a:schemeClr val="bg1"/>
                </a:solidFill>
                <a:latin typeface="Arial Narrow" panose="020B0606020202030204" pitchFamily="34" charset="0"/>
              </a:rPr>
              <a:t>Narrow</a:t>
            </a:r>
            <a:r>
              <a:rPr lang="pt-BR" sz="1600" dirty="0" smtClean="0">
                <a:solidFill>
                  <a:schemeClr val="bg1"/>
                </a:solidFill>
                <a:latin typeface="Arial Narrow" panose="020B0606020202030204" pitchFamily="34" charset="0"/>
              </a:rPr>
              <a:t>, caixa alta e baixa.</a:t>
            </a:r>
          </a:p>
          <a:p>
            <a:r>
              <a:rPr lang="pt-BR" sz="1600" dirty="0" smtClean="0">
                <a:solidFill>
                  <a:schemeClr val="bg1"/>
                </a:solidFill>
                <a:latin typeface="Arial Narrow" panose="020B0606020202030204" pitchFamily="34" charset="0"/>
              </a:rPr>
              <a:t>Cor do texto: branca.</a:t>
            </a:r>
          </a:p>
          <a:p>
            <a:r>
              <a:rPr lang="pt-BR" sz="1600" dirty="0" smtClean="0">
                <a:solidFill>
                  <a:schemeClr val="bg1"/>
                </a:solidFill>
                <a:latin typeface="Arial Narrow" panose="020B0606020202030204" pitchFamily="34" charset="0"/>
              </a:rPr>
              <a:t>Tamanho do texto: respeitar proporção do exemplo (10,5).</a:t>
            </a:r>
          </a:p>
          <a:p>
            <a:r>
              <a:rPr lang="pt-BR" sz="1600" dirty="0" smtClean="0">
                <a:solidFill>
                  <a:schemeClr val="bg1"/>
                </a:solidFill>
                <a:latin typeface="Arial Narrow" panose="020B0606020202030204" pitchFamily="34" charset="0"/>
              </a:rPr>
              <a:t>Espaçamento entre linhas: 1,5.</a:t>
            </a:r>
          </a:p>
          <a:p>
            <a:endParaRPr lang="pt-BR" sz="1600" dirty="0">
              <a:solidFill>
                <a:schemeClr val="bg1"/>
              </a:solidFill>
              <a:latin typeface="Arial Narrow" panose="020B0606020202030204" pitchFamily="34" charset="0"/>
            </a:endParaRPr>
          </a:p>
          <a:p>
            <a:r>
              <a:rPr lang="pt-BR" sz="1600" b="1" dirty="0" smtClean="0">
                <a:solidFill>
                  <a:schemeClr val="bg1"/>
                </a:solidFill>
                <a:latin typeface="Arial Narrow" panose="020B0606020202030204" pitchFamily="34" charset="0"/>
              </a:rPr>
              <a:t>ÁREA LOGOMARCA PMPG:</a:t>
            </a:r>
          </a:p>
          <a:p>
            <a:r>
              <a:rPr lang="pt-BR" sz="1600" dirty="0" smtClean="0">
                <a:solidFill>
                  <a:schemeClr val="bg1"/>
                </a:solidFill>
                <a:latin typeface="Arial Narrow" panose="020B0606020202030204" pitchFamily="34" charset="0"/>
              </a:rPr>
              <a:t>Cor de fundo: branca.</a:t>
            </a:r>
          </a:p>
          <a:p>
            <a:r>
              <a:rPr lang="pt-BR" sz="1600" dirty="0" smtClean="0">
                <a:solidFill>
                  <a:schemeClr val="bg1"/>
                </a:solidFill>
                <a:latin typeface="Arial Narrow" panose="020B0606020202030204" pitchFamily="34" charset="0"/>
              </a:rPr>
              <a:t>Logomarca centralizada.</a:t>
            </a:r>
          </a:p>
        </p:txBody>
      </p:sp>
      <p:sp>
        <p:nvSpPr>
          <p:cNvPr id="48" name="CaixaDeTexto 47"/>
          <p:cNvSpPr txBox="1"/>
          <p:nvPr/>
        </p:nvSpPr>
        <p:spPr>
          <a:xfrm>
            <a:off x="3991553" y="2783552"/>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A</a:t>
            </a:r>
          </a:p>
        </p:txBody>
      </p:sp>
      <p:sp>
        <p:nvSpPr>
          <p:cNvPr id="49" name="CaixaDeTexto 48"/>
          <p:cNvSpPr txBox="1"/>
          <p:nvPr/>
        </p:nvSpPr>
        <p:spPr>
          <a:xfrm>
            <a:off x="3995240" y="3986015"/>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B</a:t>
            </a:r>
          </a:p>
        </p:txBody>
      </p:sp>
      <p:sp>
        <p:nvSpPr>
          <p:cNvPr id="50" name="CaixaDeTexto 49"/>
          <p:cNvSpPr txBox="1"/>
          <p:nvPr/>
        </p:nvSpPr>
        <p:spPr>
          <a:xfrm>
            <a:off x="4037883" y="6021254"/>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D</a:t>
            </a:r>
          </a:p>
        </p:txBody>
      </p:sp>
      <p:sp>
        <p:nvSpPr>
          <p:cNvPr id="51" name="CaixaDeTexto 50"/>
          <p:cNvSpPr txBox="1"/>
          <p:nvPr/>
        </p:nvSpPr>
        <p:spPr>
          <a:xfrm>
            <a:off x="4037882" y="5201161"/>
            <a:ext cx="395221" cy="338554"/>
          </a:xfrm>
          <a:prstGeom prst="rect">
            <a:avLst/>
          </a:prstGeom>
          <a:noFill/>
        </p:spPr>
        <p:txBody>
          <a:bodyPr wrap="square" rtlCol="0">
            <a:spAutoFit/>
          </a:bodyPr>
          <a:lstStyle/>
          <a:p>
            <a:pPr algn="ctr"/>
            <a:r>
              <a:rPr lang="pt-BR" sz="1600" dirty="0" smtClean="0">
                <a:solidFill>
                  <a:schemeClr val="bg1"/>
                </a:solidFill>
                <a:latin typeface="Arial Narrow" panose="020B0606020202030204" pitchFamily="34" charset="0"/>
              </a:rPr>
              <a:t>C</a:t>
            </a:r>
          </a:p>
        </p:txBody>
      </p:sp>
    </p:spTree>
    <p:extLst>
      <p:ext uri="{BB962C8B-B14F-4D97-AF65-F5344CB8AC3E}">
        <p14:creationId xmlns:p14="http://schemas.microsoft.com/office/powerpoint/2010/main" val="868171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706</Words>
  <Application>Microsoft Office PowerPoint</Application>
  <PresentationFormat>Papel A3 (297x420 mm)</PresentationFormat>
  <Paragraphs>134</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BIANCA CAMARGO MARTINS</dc:creator>
  <cp:lastModifiedBy>YASMIN LUPEPSA SANTOS</cp:lastModifiedBy>
  <cp:revision>23</cp:revision>
  <dcterms:created xsi:type="dcterms:W3CDTF">2017-05-29T16:19:24Z</dcterms:created>
  <dcterms:modified xsi:type="dcterms:W3CDTF">2023-07-04T19:02:51Z</dcterms:modified>
</cp:coreProperties>
</file>